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316" r:id="rId3"/>
    <p:sldId id="315" r:id="rId4"/>
    <p:sldId id="261" r:id="rId5"/>
    <p:sldId id="265" r:id="rId6"/>
    <p:sldId id="308" r:id="rId7"/>
    <p:sldId id="268" r:id="rId8"/>
    <p:sldId id="289" r:id="rId9"/>
    <p:sldId id="310" r:id="rId10"/>
    <p:sldId id="311" r:id="rId11"/>
    <p:sldId id="299" r:id="rId12"/>
    <p:sldId id="31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00"/>
    <a:srgbClr val="C0504D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932B3-73B1-460C-97AE-78B8D9AB8239}" type="datetimeFigureOut">
              <a:rPr lang="ru-RU" smtClean="0"/>
              <a:pPr/>
              <a:t>18.02.2026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B3D3F-CDED-4C20-B609-11CB77526C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840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B3D3F-CDED-4C20-B609-11CB77526CD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4101" y="476672"/>
            <a:ext cx="8067270" cy="3861048"/>
          </a:xfrm>
          <a:ln>
            <a:noFill/>
          </a:ln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dirty="0">
                <a:ln w="11430">
                  <a:noFill/>
                </a:ln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n w="11430">
                  <a:noFill/>
                </a:ln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b="1" dirty="0" smtClean="0">
              <a:ln w="11430">
                <a:noFill/>
              </a:ln>
              <a:solidFill>
                <a:srgbClr val="CC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FF0000"/>
                </a:solidFill>
              </a:rPr>
              <a:t>Образовательная программа дополнительного образования по экологии </a:t>
            </a:r>
            <a:r>
              <a:rPr lang="ru-RU" dirty="0" smtClean="0">
                <a:solidFill>
                  <a:srgbClr val="FF0000"/>
                </a:solidFill>
              </a:rPr>
              <a:t>«Юный </a:t>
            </a:r>
            <a:r>
              <a:rPr lang="ru-RU" dirty="0">
                <a:solidFill>
                  <a:srgbClr val="FF0000"/>
                </a:solidFill>
              </a:rPr>
              <a:t>эколог»</a:t>
            </a:r>
          </a:p>
          <a:p>
            <a:r>
              <a:rPr lang="ru-RU" dirty="0"/>
              <a:t> </a:t>
            </a:r>
          </a:p>
          <a:p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10200" y="4991680"/>
            <a:ext cx="3962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Старший воспитатель</a:t>
            </a:r>
          </a:p>
          <a:p>
            <a:r>
              <a:rPr lang="en-US" sz="2000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квалификационной категории</a:t>
            </a:r>
          </a:p>
          <a:p>
            <a:r>
              <a:rPr lang="ru-RU" sz="2000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Бояркина Наталья Анатольевна</a:t>
            </a:r>
          </a:p>
          <a:p>
            <a:r>
              <a:rPr lang="ru-RU" sz="2000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РЖД детский сад № 70 </a:t>
            </a:r>
          </a:p>
          <a:p>
            <a:r>
              <a:rPr lang="ru-RU" sz="2000" dirty="0" err="1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2000" dirty="0" smtClean="0">
                <a:ln>
                  <a:solidFill>
                    <a:srgbClr val="CC0000"/>
                  </a:solidFill>
                </a:ln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Ушумун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527890" y="0"/>
            <a:ext cx="1616110" cy="2382606"/>
          </a:xfrm>
          <a:prstGeom prst="rect">
            <a:avLst/>
          </a:prstGeom>
        </p:spPr>
      </p:pic>
      <p:sp>
        <p:nvSpPr>
          <p:cNvPr id="4" name="Text 2"/>
          <p:cNvSpPr/>
          <p:nvPr/>
        </p:nvSpPr>
        <p:spPr>
          <a:xfrm>
            <a:off x="214335" y="533400"/>
            <a:ext cx="7710465" cy="389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3200" dirty="0">
                <a:solidFill>
                  <a:srgbClr val="C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Особенности программы «Юный эколог»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457200" y="1524000"/>
            <a:ext cx="7239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Программа кружка «Юный эколог» предназначена для детей в возрасте 5-7 лет. Это период особой восприимчивости, когда первые впечатления формируют основу для дальнейшего развития. Мы интегрируем региональный компонент Амурской области, делая обучение более актуальным и значимым для наших воспитанников.</a:t>
            </a:r>
            <a:endParaRPr lang="en-US" sz="1750" dirty="0">
              <a:solidFill>
                <a:srgbClr val="002060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639723" y="3259931"/>
            <a:ext cx="3260646" cy="423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550" dirty="0">
                <a:solidFill>
                  <a:srgbClr val="FF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Возраст детей</a:t>
            </a:r>
            <a:endParaRPr lang="en-US" sz="2550" dirty="0">
              <a:solidFill>
                <a:srgbClr val="FF0000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609243" y="3904297"/>
            <a:ext cx="2468880" cy="22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7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Первый год обучения: 5-6 лет (старшая группа). </a:t>
            </a:r>
            <a:endParaRPr lang="ru-RU" sz="1750" dirty="0" smtClean="0"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ctr">
              <a:lnSpc>
                <a:spcPts val="2300"/>
              </a:lnSpc>
              <a:buNone/>
            </a:pPr>
            <a:r>
              <a:rPr lang="en-US" sz="1750" dirty="0" smtClean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Второй </a:t>
            </a:r>
            <a:r>
              <a:rPr lang="en-US" sz="17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год обучения: 6-7 лет (подготовительная группа).</a:t>
            </a:r>
            <a:endParaRPr lang="en-US" sz="1750" dirty="0"/>
          </a:p>
        </p:txBody>
      </p:sp>
      <p:sp>
        <p:nvSpPr>
          <p:cNvPr id="10" name="Text 10"/>
          <p:cNvSpPr/>
          <p:nvPr/>
        </p:nvSpPr>
        <p:spPr>
          <a:xfrm>
            <a:off x="3429000" y="3259930"/>
            <a:ext cx="3260646" cy="423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550" dirty="0">
                <a:solidFill>
                  <a:srgbClr val="FF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Срок реализации</a:t>
            </a:r>
            <a:endParaRPr lang="en-US" sz="2550" dirty="0">
              <a:solidFill>
                <a:srgbClr val="FF0000"/>
              </a:solidFill>
            </a:endParaRPr>
          </a:p>
        </p:txBody>
      </p:sp>
      <p:sp>
        <p:nvSpPr>
          <p:cNvPr id="11" name="Text 11"/>
          <p:cNvSpPr/>
          <p:nvPr/>
        </p:nvSpPr>
        <p:spPr>
          <a:xfrm>
            <a:off x="3429000" y="3877687"/>
            <a:ext cx="2407920" cy="589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7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Программа рассчитана на 2 года.</a:t>
            </a:r>
            <a:endParaRPr lang="en-US" sz="1750" dirty="0"/>
          </a:p>
        </p:txBody>
      </p:sp>
      <p:sp>
        <p:nvSpPr>
          <p:cNvPr id="12" name="Text 14"/>
          <p:cNvSpPr/>
          <p:nvPr/>
        </p:nvSpPr>
        <p:spPr>
          <a:xfrm>
            <a:off x="6553200" y="3286007"/>
            <a:ext cx="3260646" cy="423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550" dirty="0">
                <a:solidFill>
                  <a:srgbClr val="FF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Режим занятий</a:t>
            </a:r>
            <a:endParaRPr lang="en-US" sz="2550" dirty="0">
              <a:solidFill>
                <a:srgbClr val="FF0000"/>
              </a:solidFill>
            </a:endParaRPr>
          </a:p>
        </p:txBody>
      </p:sp>
      <p:sp>
        <p:nvSpPr>
          <p:cNvPr id="13" name="Text 15"/>
          <p:cNvSpPr/>
          <p:nvPr/>
        </p:nvSpPr>
        <p:spPr>
          <a:xfrm>
            <a:off x="5928025" y="3904297"/>
            <a:ext cx="3590330" cy="589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7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раз в неделю, </a:t>
            </a:r>
            <a:endParaRPr lang="ru-RU" sz="1750" dirty="0" smtClean="0"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ctr">
              <a:lnSpc>
                <a:spcPts val="2300"/>
              </a:lnSpc>
              <a:buNone/>
            </a:pPr>
            <a:r>
              <a:rPr lang="en-US" sz="1750" dirty="0" err="1" smtClean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во</a:t>
            </a:r>
            <a:r>
              <a:rPr lang="en-US" sz="1750" dirty="0" smtClean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750" dirty="0" err="1"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второй</a:t>
            </a:r>
            <a:r>
              <a:rPr lang="en-US" sz="17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половине дня.</a:t>
            </a:r>
            <a:endParaRPr lang="en-US" sz="1750" dirty="0"/>
          </a:p>
        </p:txBody>
      </p:sp>
      <p:sp>
        <p:nvSpPr>
          <p:cNvPr id="14" name="Shape 5"/>
          <p:cNvSpPr/>
          <p:nvPr/>
        </p:nvSpPr>
        <p:spPr>
          <a:xfrm>
            <a:off x="443910" y="3367028"/>
            <a:ext cx="121920" cy="2253734"/>
          </a:xfrm>
          <a:prstGeom prst="roundRect">
            <a:avLst>
              <a:gd name="adj" fmla="val 78139"/>
            </a:avLst>
          </a:prstGeom>
          <a:solidFill>
            <a:schemeClr val="accent3">
              <a:lumMod val="50000"/>
            </a:schemeClr>
          </a:solidFill>
          <a:ln/>
        </p:spPr>
      </p:sp>
      <p:sp>
        <p:nvSpPr>
          <p:cNvPr id="15" name="Shape 5"/>
          <p:cNvSpPr/>
          <p:nvPr/>
        </p:nvSpPr>
        <p:spPr>
          <a:xfrm>
            <a:off x="6232446" y="3385602"/>
            <a:ext cx="121920" cy="2253734"/>
          </a:xfrm>
          <a:prstGeom prst="roundRect">
            <a:avLst>
              <a:gd name="adj" fmla="val 78139"/>
            </a:avLst>
          </a:prstGeom>
          <a:solidFill>
            <a:schemeClr val="accent3">
              <a:lumMod val="50000"/>
            </a:schemeClr>
          </a:solidFill>
          <a:ln/>
        </p:spPr>
      </p:sp>
      <p:sp>
        <p:nvSpPr>
          <p:cNvPr id="16" name="Shape 5"/>
          <p:cNvSpPr/>
          <p:nvPr/>
        </p:nvSpPr>
        <p:spPr>
          <a:xfrm>
            <a:off x="3124200" y="3385602"/>
            <a:ext cx="121920" cy="2253734"/>
          </a:xfrm>
          <a:prstGeom prst="roundRect">
            <a:avLst>
              <a:gd name="adj" fmla="val 78139"/>
            </a:avLst>
          </a:prstGeom>
          <a:solidFill>
            <a:schemeClr val="accent3">
              <a:lumMod val="50000"/>
            </a:schemeClr>
          </a:solidFill>
          <a:ln/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944562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Актуальность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286644" y="4143380"/>
            <a:ext cx="1616110" cy="238260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17453" y="990600"/>
            <a:ext cx="8342352" cy="191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0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современном мире люди всё больше отдаляются от природы, превращая её в абстрактное понятие. Актуальность проблемы заключается в необходимости формирования человека нового типа — с экологическим мышлением, способного осознавать последствия своих действий и жить в гармонии с природой. Именно в дошкольном возрасте закладываются гуманные начала и бережное отношение к природным богатствам.</a:t>
            </a:r>
            <a:endParaRPr lang="en-US" sz="1700" dirty="0">
              <a:solidFill>
                <a:srgbClr val="002060"/>
              </a:solidFill>
            </a:endParaRPr>
          </a:p>
        </p:txBody>
      </p:sp>
      <p:sp>
        <p:nvSpPr>
          <p:cNvPr id="7" name="Text 2"/>
          <p:cNvSpPr/>
          <p:nvPr/>
        </p:nvSpPr>
        <p:spPr>
          <a:xfrm>
            <a:off x="679437" y="2909173"/>
            <a:ext cx="8018383" cy="822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0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«Дошкольный возраст – это тот период, когда закладываются гуманные начала личности, бережное отношение к природе, понимание ценности природных объектов и ресурсов».</a:t>
            </a:r>
            <a:endParaRPr lang="en-US" sz="1700" dirty="0">
              <a:solidFill>
                <a:srgbClr val="002060"/>
              </a:solidFill>
            </a:endParaRPr>
          </a:p>
        </p:txBody>
      </p:sp>
      <p:sp>
        <p:nvSpPr>
          <p:cNvPr id="8" name="Shape 3"/>
          <p:cNvSpPr/>
          <p:nvPr/>
        </p:nvSpPr>
        <p:spPr>
          <a:xfrm>
            <a:off x="838200" y="2819400"/>
            <a:ext cx="30480" cy="822246"/>
          </a:xfrm>
          <a:prstGeom prst="rect">
            <a:avLst/>
          </a:prstGeom>
          <a:solidFill>
            <a:schemeClr val="accent3">
              <a:lumMod val="50000"/>
            </a:schemeClr>
          </a:solidFill>
          <a:ln/>
        </p:spPr>
      </p:sp>
      <p:pic>
        <p:nvPicPr>
          <p:cNvPr id="1026" name="Picture 2" descr="E:\Защита ДОП\IMG_20260203_090023_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1" t="4443" r="11928"/>
          <a:stretch/>
        </p:blipFill>
        <p:spPr bwMode="auto">
          <a:xfrm>
            <a:off x="1600200" y="3738346"/>
            <a:ext cx="4211782" cy="2794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52" cy="13002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262" y="0"/>
            <a:ext cx="1572738" cy="2328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0"/>
          <p:cNvSpPr/>
          <p:nvPr/>
        </p:nvSpPr>
        <p:spPr>
          <a:xfrm>
            <a:off x="228600" y="19788"/>
            <a:ext cx="8305800" cy="1144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2800" dirty="0">
                <a:solidFill>
                  <a:srgbClr val="FF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Экспериментирование: ключ к познанию природы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 1"/>
          <p:cNvSpPr/>
          <p:nvPr/>
        </p:nvSpPr>
        <p:spPr>
          <a:xfrm>
            <a:off x="388257" y="637279"/>
            <a:ext cx="7190262" cy="148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Наиболее продуктивный метод воспитания интереса к природе и формирования осознанно-правильного отношения к ней — это </a:t>
            </a:r>
            <a:r>
              <a:rPr lang="en-US" sz="1750" dirty="0">
                <a:solidFill>
                  <a:srgbClr val="C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экспериментирование</a:t>
            </a:r>
            <a:r>
              <a:rPr lang="en-US" sz="175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В соответствии с ФГОС ДО, познавательно-исследовательская деятельность является одним из основных видов детской активности.</a:t>
            </a:r>
            <a:endParaRPr lang="en-US" sz="1750" dirty="0">
              <a:solidFill>
                <a:srgbClr val="002060"/>
              </a:solidFill>
            </a:endParaRPr>
          </a:p>
        </p:txBody>
      </p:sp>
      <p:sp>
        <p:nvSpPr>
          <p:cNvPr id="8" name="Text 2"/>
          <p:cNvSpPr/>
          <p:nvPr/>
        </p:nvSpPr>
        <p:spPr>
          <a:xfrm>
            <a:off x="228600" y="5791200"/>
            <a:ext cx="8686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Познание мира природы происходит успешнее в процессе опытно- экспериментальной деятельности, позволяя детям самостоятельно находить решения и свойства объектов, а задача педагога — активно в этом помогать</a:t>
            </a: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srgbClr val="67534F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kumimoji="0" lang="en-US" sz="17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50" name="Picture 2" descr="E:\Защита ДОП\IMG_20260202_085649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8" r="22754" b="7734"/>
          <a:stretch/>
        </p:blipFill>
        <p:spPr bwMode="auto">
          <a:xfrm>
            <a:off x="2743200" y="2974175"/>
            <a:ext cx="3005825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На видеоэссе\IMG_20241218_155019_22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8" r="15081" b="6357"/>
          <a:stretch/>
        </p:blipFill>
        <p:spPr bwMode="auto">
          <a:xfrm>
            <a:off x="129159" y="2103922"/>
            <a:ext cx="2438399" cy="2569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На видеоэссе\IMG_20250115_155958_21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" t="3663" r="10000"/>
          <a:stretch/>
        </p:blipFill>
        <p:spPr bwMode="auto">
          <a:xfrm>
            <a:off x="5892528" y="2321032"/>
            <a:ext cx="3022872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36" y="457200"/>
            <a:ext cx="1260622" cy="1858516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1143000" y="149715"/>
            <a:ext cx="3859411" cy="1008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2800" dirty="0">
                <a:solidFill>
                  <a:srgbClr val="FF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Развитие через опыт: чему учится дошкольник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Text 1"/>
          <p:cNvSpPr/>
          <p:nvPr/>
        </p:nvSpPr>
        <p:spPr>
          <a:xfrm>
            <a:off x="1143000" y="889015"/>
            <a:ext cx="7848600" cy="4974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ходе опытно-экспериментальной деятельности дошкольник активно развивает ключевые навыки, которые способствуют глубокому познанию мира.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1" name="Shape 3"/>
          <p:cNvSpPr/>
          <p:nvPr/>
        </p:nvSpPr>
        <p:spPr>
          <a:xfrm>
            <a:off x="1351501" y="2029063"/>
            <a:ext cx="362165" cy="413028"/>
          </a:xfrm>
          <a:prstGeom prst="roundRect">
            <a:avLst>
              <a:gd name="adj" fmla="val 15066169"/>
            </a:avLst>
          </a:prstGeom>
          <a:solidFill>
            <a:srgbClr val="00B050"/>
          </a:solidFill>
          <a:ln/>
        </p:spPr>
      </p:sp>
      <p:sp>
        <p:nvSpPr>
          <p:cNvPr id="12" name="Shape 3"/>
          <p:cNvSpPr/>
          <p:nvPr/>
        </p:nvSpPr>
        <p:spPr>
          <a:xfrm>
            <a:off x="419144" y="3962400"/>
            <a:ext cx="362165" cy="413028"/>
          </a:xfrm>
          <a:prstGeom prst="roundRect">
            <a:avLst>
              <a:gd name="adj" fmla="val 15066169"/>
            </a:avLst>
          </a:prstGeom>
          <a:solidFill>
            <a:srgbClr val="00B050"/>
          </a:solidFill>
          <a:ln/>
        </p:spPr>
      </p:sp>
      <p:sp>
        <p:nvSpPr>
          <p:cNvPr id="13" name="Shape 3"/>
          <p:cNvSpPr/>
          <p:nvPr/>
        </p:nvSpPr>
        <p:spPr>
          <a:xfrm>
            <a:off x="4365517" y="2938874"/>
            <a:ext cx="362165" cy="413028"/>
          </a:xfrm>
          <a:prstGeom prst="roundRect">
            <a:avLst>
              <a:gd name="adj" fmla="val 15066169"/>
            </a:avLst>
          </a:prstGeom>
          <a:solidFill>
            <a:srgbClr val="00B050"/>
          </a:solidFill>
          <a:ln/>
        </p:spPr>
      </p:sp>
      <p:sp>
        <p:nvSpPr>
          <p:cNvPr id="14" name="Shape 3"/>
          <p:cNvSpPr/>
          <p:nvPr/>
        </p:nvSpPr>
        <p:spPr>
          <a:xfrm>
            <a:off x="419144" y="2989943"/>
            <a:ext cx="362165" cy="413028"/>
          </a:xfrm>
          <a:prstGeom prst="roundRect">
            <a:avLst>
              <a:gd name="adj" fmla="val 15066169"/>
            </a:avLst>
          </a:prstGeom>
          <a:solidFill>
            <a:srgbClr val="00B050"/>
          </a:solidFill>
          <a:ln/>
        </p:spPr>
      </p:sp>
      <p:sp>
        <p:nvSpPr>
          <p:cNvPr id="15" name="Shape 3"/>
          <p:cNvSpPr/>
          <p:nvPr/>
        </p:nvSpPr>
        <p:spPr>
          <a:xfrm>
            <a:off x="3926807" y="2022241"/>
            <a:ext cx="362165" cy="413028"/>
          </a:xfrm>
          <a:prstGeom prst="roundRect">
            <a:avLst>
              <a:gd name="adj" fmla="val 15066169"/>
            </a:avLst>
          </a:prstGeom>
          <a:solidFill>
            <a:srgbClr val="00B050"/>
          </a:solidFill>
          <a:ln/>
        </p:spPr>
      </p:sp>
      <p:sp>
        <p:nvSpPr>
          <p:cNvPr id="16" name="Shape 3"/>
          <p:cNvSpPr/>
          <p:nvPr/>
        </p:nvSpPr>
        <p:spPr>
          <a:xfrm>
            <a:off x="4678554" y="3857267"/>
            <a:ext cx="362165" cy="413028"/>
          </a:xfrm>
          <a:prstGeom prst="roundRect">
            <a:avLst>
              <a:gd name="adj" fmla="val 15066169"/>
            </a:avLst>
          </a:prstGeom>
          <a:solidFill>
            <a:srgbClr val="00B050"/>
          </a:solidFill>
          <a:ln/>
        </p:spPr>
      </p:sp>
      <p:sp>
        <p:nvSpPr>
          <p:cNvPr id="17" name="Shape 3"/>
          <p:cNvSpPr/>
          <p:nvPr/>
        </p:nvSpPr>
        <p:spPr>
          <a:xfrm>
            <a:off x="6553200" y="2022241"/>
            <a:ext cx="362165" cy="413028"/>
          </a:xfrm>
          <a:prstGeom prst="roundRect">
            <a:avLst>
              <a:gd name="adj" fmla="val 15066169"/>
            </a:avLst>
          </a:prstGeom>
          <a:solidFill>
            <a:srgbClr val="00B050"/>
          </a:solidFill>
          <a:ln/>
        </p:spPr>
      </p:sp>
      <p:sp>
        <p:nvSpPr>
          <p:cNvPr id="18" name="Text 4"/>
          <p:cNvSpPr/>
          <p:nvPr/>
        </p:nvSpPr>
        <p:spPr>
          <a:xfrm>
            <a:off x="1943317" y="2072398"/>
            <a:ext cx="1676542" cy="377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250" dirty="0">
                <a:solidFill>
                  <a:srgbClr val="00206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Наблюдать</a:t>
            </a:r>
            <a:endParaRPr lang="en-US" sz="2250" dirty="0">
              <a:solidFill>
                <a:srgbClr val="002060"/>
              </a:solidFill>
            </a:endParaRPr>
          </a:p>
        </p:txBody>
      </p:sp>
      <p:sp>
        <p:nvSpPr>
          <p:cNvPr id="19" name="Text 7"/>
          <p:cNvSpPr/>
          <p:nvPr/>
        </p:nvSpPr>
        <p:spPr>
          <a:xfrm>
            <a:off x="4546600" y="2057365"/>
            <a:ext cx="1802011" cy="377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250" dirty="0">
                <a:solidFill>
                  <a:srgbClr val="00206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Размышлять</a:t>
            </a:r>
            <a:endParaRPr lang="en-US" sz="2250" dirty="0">
              <a:solidFill>
                <a:srgbClr val="002060"/>
              </a:solidFill>
            </a:endParaRPr>
          </a:p>
        </p:txBody>
      </p:sp>
      <p:sp>
        <p:nvSpPr>
          <p:cNvPr id="20" name="Text 10"/>
          <p:cNvSpPr/>
          <p:nvPr/>
        </p:nvSpPr>
        <p:spPr>
          <a:xfrm>
            <a:off x="7162800" y="2010529"/>
            <a:ext cx="1676400" cy="377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250" dirty="0">
                <a:solidFill>
                  <a:srgbClr val="00206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Сравнивать</a:t>
            </a:r>
            <a:endParaRPr lang="en-US" sz="2250" dirty="0">
              <a:solidFill>
                <a:srgbClr val="002060"/>
              </a:solidFill>
            </a:endParaRPr>
          </a:p>
        </p:txBody>
      </p:sp>
      <p:sp>
        <p:nvSpPr>
          <p:cNvPr id="21" name="Text 13"/>
          <p:cNvSpPr/>
          <p:nvPr/>
        </p:nvSpPr>
        <p:spPr>
          <a:xfrm>
            <a:off x="944890" y="3025600"/>
            <a:ext cx="2981917" cy="584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250" dirty="0">
                <a:solidFill>
                  <a:srgbClr val="00206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Отвечать на вопросы</a:t>
            </a:r>
            <a:endParaRPr lang="en-US" sz="2250" dirty="0">
              <a:solidFill>
                <a:srgbClr val="002060"/>
              </a:solidFill>
            </a:endParaRPr>
          </a:p>
        </p:txBody>
      </p:sp>
      <p:sp>
        <p:nvSpPr>
          <p:cNvPr id="22" name="Text 16"/>
          <p:cNvSpPr/>
          <p:nvPr/>
        </p:nvSpPr>
        <p:spPr>
          <a:xfrm>
            <a:off x="5002411" y="2973998"/>
            <a:ext cx="2907863" cy="377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250" dirty="0">
                <a:solidFill>
                  <a:srgbClr val="00206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Делать выводы</a:t>
            </a:r>
            <a:endParaRPr lang="en-US" sz="2250" dirty="0">
              <a:solidFill>
                <a:srgbClr val="002060"/>
              </a:solidFill>
            </a:endParaRPr>
          </a:p>
        </p:txBody>
      </p:sp>
      <p:sp>
        <p:nvSpPr>
          <p:cNvPr id="23" name="Text 19"/>
          <p:cNvSpPr/>
          <p:nvPr/>
        </p:nvSpPr>
        <p:spPr>
          <a:xfrm>
            <a:off x="928290" y="3892391"/>
            <a:ext cx="3834289" cy="7558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250" dirty="0">
                <a:solidFill>
                  <a:srgbClr val="00206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Устанавливать причинно-следственные связи</a:t>
            </a:r>
            <a:endParaRPr lang="en-US" sz="2250" dirty="0">
              <a:solidFill>
                <a:srgbClr val="002060"/>
              </a:solidFill>
            </a:endParaRPr>
          </a:p>
        </p:txBody>
      </p:sp>
      <p:sp>
        <p:nvSpPr>
          <p:cNvPr id="24" name="Text 22"/>
          <p:cNvSpPr/>
          <p:nvPr/>
        </p:nvSpPr>
        <p:spPr>
          <a:xfrm>
            <a:off x="5245655" y="3857266"/>
            <a:ext cx="3288745" cy="7558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250" dirty="0">
                <a:solidFill>
                  <a:srgbClr val="00206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Соблюдать правила безопасности</a:t>
            </a:r>
            <a:endParaRPr lang="en-US" sz="2250" dirty="0">
              <a:solidFill>
                <a:srgbClr val="002060"/>
              </a:solidFill>
            </a:endParaRPr>
          </a:p>
        </p:txBody>
      </p:sp>
      <p:sp>
        <p:nvSpPr>
          <p:cNvPr id="25" name="Text 23"/>
          <p:cNvSpPr/>
          <p:nvPr/>
        </p:nvSpPr>
        <p:spPr>
          <a:xfrm>
            <a:off x="872576" y="5410200"/>
            <a:ext cx="7710211" cy="1035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Такая работа направлена на формирование познавательного интереса, </a:t>
            </a:r>
            <a:endParaRPr lang="ru-RU" sz="1600" dirty="0" smtClean="0">
              <a:solidFill>
                <a:srgbClr val="002060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ctr">
              <a:lnSpc>
                <a:spcPts val="1950"/>
              </a:lnSpc>
              <a:buNone/>
            </a:pPr>
            <a:r>
              <a:rPr lang="en-US" sz="1600" dirty="0" err="1" smtClean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активности</a:t>
            </a:r>
            <a:r>
              <a:rPr lang="en-US" sz="1600" dirty="0" smtClean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 элементарных экологических знаний.</a:t>
            </a:r>
            <a:endParaRPr lang="en-US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4929036"/>
            <a:ext cx="3020144" cy="1197127"/>
          </a:xfrm>
          <a:ln>
            <a:noFill/>
          </a:ln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437853" y="1096011"/>
            <a:ext cx="3524349" cy="1544782"/>
          </a:xfrm>
          <a:prstGeom prst="flowChartPunchedTape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437853" y="3260420"/>
            <a:ext cx="3672541" cy="1497970"/>
          </a:xfrm>
          <a:prstGeom prst="flowChartPunchedTape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471587" y="4801708"/>
            <a:ext cx="3638807" cy="1685216"/>
          </a:xfrm>
          <a:prstGeom prst="flowChartPunchedTape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Блок-схема: перфолента 9"/>
          <p:cNvSpPr/>
          <p:nvPr/>
        </p:nvSpPr>
        <p:spPr>
          <a:xfrm flipH="1">
            <a:off x="4932040" y="5010633"/>
            <a:ext cx="3704932" cy="1476291"/>
          </a:xfrm>
          <a:prstGeom prst="flowChartPunchedTape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Блок-схема: перфолента 11"/>
          <p:cNvSpPr/>
          <p:nvPr/>
        </p:nvSpPr>
        <p:spPr>
          <a:xfrm flipH="1">
            <a:off x="4932040" y="1484286"/>
            <a:ext cx="3635808" cy="1544782"/>
          </a:xfrm>
          <a:prstGeom prst="flowChartPunchedTape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716993" y="1048660"/>
            <a:ext cx="1112054" cy="16394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50176" y="80670"/>
            <a:ext cx="160264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>
              <a:spcBef>
                <a:spcPct val="20000"/>
              </a:spcBef>
            </a:pP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b="1" dirty="0">
              <a:ln w="1143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7966" y="655634"/>
            <a:ext cx="903843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познавательного интереса, активности к самостоятельному познанию и исследованию окружающего мира и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природы;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элементарных экологических знаний и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представлений;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совершенствование экологической культуры дошкольников.</a:t>
            </a:r>
          </a:p>
          <a:p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0176" y="1964289"/>
            <a:ext cx="160264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>
              <a:spcBef>
                <a:spcPct val="20000"/>
              </a:spcBef>
            </a:pP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b="1" dirty="0">
              <a:ln w="1143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7966" y="2539550"/>
            <a:ext cx="873363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  <a:tab pos="630555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Развитие у детей познавательной инициативы, интереса к изучению и исследованию природы;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  <a:tab pos="630555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Развитие умения через самостоятельно проведенные действия, эксперименты, наблюдения устанавливать причинно-следственные связи, делать элементарные выводы и умозаключения;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  <a:tab pos="630555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Развитие мыслительных операций (анализ, синтез, сравнение, обобщение, классификация предметов и явлений окружающей действительности;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  <a:tab pos="630555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Социально – личностное развитие каждого ребенка, развитие </a:t>
            </a:r>
            <a:r>
              <a:rPr lang="ru-RU" sz="2000" dirty="0" err="1">
                <a:solidFill>
                  <a:srgbClr val="002060"/>
                </a:solidFill>
                <a:latin typeface="Times New Roman"/>
                <a:ea typeface="Times New Roman"/>
              </a:rPr>
              <a:t>коммуникативности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, самостоятельности, наблюдательности, самоконтроля своих действий;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  <a:tab pos="630555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Развитие у детей умений пользоваться приборами помощниками;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  <a:tab pos="630555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Воспитание (совместно с родителями) эмоционально – положительного, бережного и гуманного отношения к объектам окружающей природы.</a:t>
            </a:r>
          </a:p>
          <a:p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99898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447073" flipH="1">
            <a:off x="7601440" y="-654117"/>
            <a:ext cx="1616110" cy="2382606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914400" y="214290"/>
            <a:ext cx="8458200" cy="645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3200" u="sng" dirty="0" err="1">
                <a:solidFill>
                  <a:srgbClr val="FF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Мини-центр</a:t>
            </a:r>
            <a:r>
              <a:rPr lang="en-US" sz="3200" u="sng" dirty="0">
                <a:solidFill>
                  <a:srgbClr val="FF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</a:t>
            </a:r>
            <a:r>
              <a:rPr lang="en-US" sz="3200" u="sng" dirty="0" smtClean="0">
                <a:solidFill>
                  <a:srgbClr val="FF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«</a:t>
            </a:r>
            <a:r>
              <a:rPr lang="ru-RU" sz="3200" u="sng" dirty="0" smtClean="0">
                <a:solidFill>
                  <a:srgbClr val="FF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Юные </a:t>
            </a:r>
            <a:r>
              <a:rPr lang="en-US" sz="3200" u="sng" dirty="0" err="1" smtClean="0">
                <a:solidFill>
                  <a:srgbClr val="FF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исследователи</a:t>
            </a:r>
            <a:r>
              <a:rPr lang="en-US" sz="3200" u="sng" dirty="0">
                <a:solidFill>
                  <a:srgbClr val="FF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»</a:t>
            </a:r>
            <a:endParaRPr lang="en-US" sz="3200" u="sng" dirty="0">
              <a:solidFill>
                <a:srgbClr val="FF0000"/>
              </a:solidFill>
            </a:endParaRPr>
          </a:p>
        </p:txBody>
      </p:sp>
      <p:sp>
        <p:nvSpPr>
          <p:cNvPr id="8" name="Text 2"/>
          <p:cNvSpPr/>
          <p:nvPr/>
        </p:nvSpPr>
        <p:spPr>
          <a:xfrm>
            <a:off x="850900" y="6096000"/>
            <a:ext cx="7239000" cy="548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0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Оснащение уголка экспериментирования учитывает требования безопасности, достаточности и доступности для детей.</a:t>
            </a:r>
            <a:endParaRPr lang="en-US" sz="1700" dirty="0">
              <a:solidFill>
                <a:srgbClr val="002060"/>
              </a:solidFill>
            </a:endParaRPr>
          </a:p>
        </p:txBody>
      </p:sp>
      <p:sp>
        <p:nvSpPr>
          <p:cNvPr id="10" name="Text 3"/>
          <p:cNvSpPr/>
          <p:nvPr/>
        </p:nvSpPr>
        <p:spPr>
          <a:xfrm>
            <a:off x="304800" y="965036"/>
            <a:ext cx="3726537" cy="484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2900" dirty="0">
                <a:solidFill>
                  <a:srgbClr val="C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Оснащение уголка:</a:t>
            </a:r>
            <a:endParaRPr lang="en-US" sz="2900" dirty="0">
              <a:solidFill>
                <a:srgbClr val="C00000"/>
              </a:solidFill>
            </a:endParaRPr>
          </a:p>
        </p:txBody>
      </p:sp>
      <p:sp>
        <p:nvSpPr>
          <p:cNvPr id="11" name="Text 4"/>
          <p:cNvSpPr/>
          <p:nvPr/>
        </p:nvSpPr>
        <p:spPr>
          <a:xfrm>
            <a:off x="142162" y="1449501"/>
            <a:ext cx="8849437" cy="1788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700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Приборы-помощники:</a:t>
            </a:r>
            <a:r>
              <a:rPr lang="en-US" sz="170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лупы, песочные часы, компас, магниты, пипетки.</a:t>
            </a:r>
            <a:endParaRPr lang="en-US" sz="1700" dirty="0">
              <a:solidFill>
                <a:srgbClr val="002060"/>
              </a:solidFill>
            </a:endParaRPr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700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Природные материалы:</a:t>
            </a:r>
            <a:r>
              <a:rPr lang="en-US" sz="170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камни, глина, песок, перья, ракушки, шишки, сухие листья.</a:t>
            </a:r>
            <a:endParaRPr lang="en-US" sz="1700" dirty="0">
              <a:solidFill>
                <a:srgbClr val="002060"/>
              </a:solidFill>
            </a:endParaRPr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700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Бросовый материал:</a:t>
            </a:r>
            <a:r>
              <a:rPr lang="en-US" sz="170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кусочки кожи, меха, лоскутки ткани, пробки, проволока.</a:t>
            </a:r>
            <a:endParaRPr lang="en-US" sz="17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E:\Защита ДОП\IMG_20260218_113342_96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3" r="5508" b="4818"/>
          <a:stretch/>
        </p:blipFill>
        <p:spPr bwMode="auto">
          <a:xfrm>
            <a:off x="2654011" y="2819400"/>
            <a:ext cx="3660781" cy="29716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Защита ДОП\IMG_20260218_113407_57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8" r="38464"/>
          <a:stretch/>
        </p:blipFill>
        <p:spPr bwMode="auto">
          <a:xfrm>
            <a:off x="381000" y="2826327"/>
            <a:ext cx="1953491" cy="29647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Защита ДОП\IMG_20260218_113413_84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7" b="9394"/>
          <a:stretch/>
        </p:blipFill>
        <p:spPr bwMode="auto">
          <a:xfrm>
            <a:off x="6477000" y="2819400"/>
            <a:ext cx="2367973" cy="30336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720" y="1354789"/>
            <a:ext cx="8537020" cy="3370355"/>
          </a:xfrm>
          <a:prstGeom prst="flowChartPunchedTape">
            <a:avLst/>
          </a:prstGeom>
          <a:noFill/>
          <a:ln>
            <a:noFill/>
          </a:ln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687197" y="0"/>
            <a:ext cx="1338853" cy="19738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1496" y="277571"/>
            <a:ext cx="87501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Направления работы в опытно-экспериментальной деятельности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67000" y="1676400"/>
            <a:ext cx="34161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Живая природа</a:t>
            </a:r>
            <a:endParaRPr lang="en-US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Неживая природа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ln w="10541" cmpd="sng">
                  <a:noFill/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2800" dirty="0">
              <a:ln w="10541" cmpd="sng">
                <a:noFill/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pic>
        <p:nvPicPr>
          <p:cNvPr id="4098" name="Picture 2" descr="E:\На видеоэссе\IMG_20241106_155553_69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" r="4930" b="22479"/>
          <a:stretch/>
        </p:blipFill>
        <p:spPr bwMode="auto">
          <a:xfrm>
            <a:off x="226172" y="3200400"/>
            <a:ext cx="4390376" cy="27745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Защита ДОП\IMG_20260209_155327_97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t="6816" r="17866" b="35774"/>
          <a:stretch/>
        </p:blipFill>
        <p:spPr bwMode="auto">
          <a:xfrm>
            <a:off x="4800600" y="3179618"/>
            <a:ext cx="3990110" cy="28438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8072462" y="0"/>
            <a:ext cx="856116" cy="1262159"/>
          </a:xfrm>
          <a:prstGeom prst="rect">
            <a:avLst/>
          </a:prstGeom>
        </p:spPr>
      </p:pic>
      <p:pic>
        <p:nvPicPr>
          <p:cNvPr id="5122" name="Picture 2" descr="E:\На видеоэссе\IMG_20241106_154807_6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" t="14754" r="29294"/>
          <a:stretch/>
        </p:blipFill>
        <p:spPr bwMode="auto">
          <a:xfrm>
            <a:off x="228601" y="228600"/>
            <a:ext cx="2950028" cy="282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Защита ДОП\IMG_20260114_160344_5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6" t="6642" r="11778"/>
          <a:stretch/>
        </p:blipFill>
        <p:spPr bwMode="auto">
          <a:xfrm>
            <a:off x="301172" y="3532985"/>
            <a:ext cx="2877457" cy="26521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:\Защита ДОП\IMG_20260202_085059_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" r="16321"/>
          <a:stretch/>
        </p:blipFill>
        <p:spPr bwMode="auto">
          <a:xfrm>
            <a:off x="3886200" y="254000"/>
            <a:ext cx="3772192" cy="26116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:\Защита ДОП\IMG_20260204_160907_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629" y="3049000"/>
            <a:ext cx="5791200" cy="3257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46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Защита ДОП\IMG_20260218_110923_6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" y="381000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Защита ДОП\IMG_20260218_112246_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57200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E:\Защита ДОП\IMG_20260218_111529_88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4" r="5624"/>
          <a:stretch/>
        </p:blipFill>
        <p:spPr bwMode="auto">
          <a:xfrm>
            <a:off x="4648199" y="3352800"/>
            <a:ext cx="3657601" cy="3090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E:\Защита ДОП\IMG_20250915_085225_9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98" y="3505200"/>
            <a:ext cx="3759199" cy="2819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80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617" y="260648"/>
            <a:ext cx="8229600" cy="11430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Примерный алгоритм (структура) экспериментирования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8982" y="1597411"/>
            <a:ext cx="7696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проблемы, которую нужно решить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путей решения проблемы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наблюдения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Обсуждение увиденных результатов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Формулировка доступных выводов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2" name="Рисунок 21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293096"/>
            <a:ext cx="1260622" cy="1858516"/>
          </a:xfrm>
          <a:prstGeom prst="rect">
            <a:avLst/>
          </a:prstGeom>
        </p:spPr>
      </p:pic>
      <p:pic>
        <p:nvPicPr>
          <p:cNvPr id="2050" name="Picture 2" descr="E:\Защита ДОП\IMG_20260218_163156_1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649" y="3581400"/>
            <a:ext cx="3773714" cy="28302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1590" y="3048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Заключение: важность детского экспериментирования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Рисунок 4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738737" y="4038600"/>
            <a:ext cx="1616110" cy="238260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63005" y="5296926"/>
            <a:ext cx="7385447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ru-RU" dirty="0" smtClean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</a:t>
            </a:r>
            <a:r>
              <a:rPr lang="en-US" dirty="0" err="1" smtClean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Люди</a:t>
            </a:r>
            <a:r>
              <a:rPr lang="en-US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научившиеся наблюдениям и опытам, приобретают способность сами ставить вопросы и получать на них фактические ответы, оказываясь на более высоком умственном и нравственном уровне, в сравнении с теми, кто такой школы не прошел».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Shape 5"/>
          <p:cNvSpPr/>
          <p:nvPr/>
        </p:nvSpPr>
        <p:spPr>
          <a:xfrm>
            <a:off x="324395" y="5296926"/>
            <a:ext cx="45719" cy="1354241"/>
          </a:xfrm>
          <a:prstGeom prst="roundRect">
            <a:avLst>
              <a:gd name="adj" fmla="val 78139"/>
            </a:avLst>
          </a:prstGeom>
          <a:solidFill>
            <a:schemeClr val="accent3">
              <a:lumMod val="50000"/>
            </a:schemeClr>
          </a:solidFill>
          <a:ln/>
        </p:spPr>
      </p:sp>
      <p:sp>
        <p:nvSpPr>
          <p:cNvPr id="9" name="Text 3"/>
          <p:cNvSpPr/>
          <p:nvPr/>
        </p:nvSpPr>
        <p:spPr>
          <a:xfrm>
            <a:off x="463005" y="6413495"/>
            <a:ext cx="7385447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0070C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Климент Аркадьевич Тимирязев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10" name="Text 1"/>
          <p:cNvSpPr/>
          <p:nvPr/>
        </p:nvSpPr>
        <p:spPr>
          <a:xfrm>
            <a:off x="637309" y="1066800"/>
            <a:ext cx="7695724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Детское экспериментирование обладает огромным развивающим потенциалом, являясь наиболее успешным путём ознакомления с миром природы. Это формирует стойкий познавательный интерес, развивает мыслительные операции и личностные качества.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1" name="Text 5"/>
          <p:cNvSpPr/>
          <p:nvPr/>
        </p:nvSpPr>
        <p:spPr>
          <a:xfrm>
            <a:off x="3048000" y="3023070"/>
            <a:ext cx="4953000" cy="154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Важно поддерживать этот интерес, чтобы он не угас со временем. Результаты уже видны: дети активно анализируют, делают выводы и проявляют инициативу</a:t>
            </a:r>
            <a:r>
              <a:rPr lang="en-US" sz="16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600" dirty="0"/>
          </a:p>
        </p:txBody>
      </p:sp>
      <p:pic>
        <p:nvPicPr>
          <p:cNvPr id="1026" name="Picture 2" descr="E:\На видеоэссе\MFnDufxjc0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64" y="1981200"/>
            <a:ext cx="2350472" cy="3124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89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Зеленая планета Земля</Template>
  <TotalTime>3729</TotalTime>
  <Words>650</Words>
  <Application>Microsoft Office PowerPoint</Application>
  <PresentationFormat>Экран (4:3)</PresentationFormat>
  <Paragraphs>74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Актуальность </vt:lpstr>
      <vt:lpstr>      </vt:lpstr>
      <vt:lpstr>Презентация PowerPoint</vt:lpstr>
      <vt:lpstr>                                                             </vt:lpstr>
      <vt:lpstr>  </vt:lpstr>
      <vt:lpstr> </vt:lpstr>
      <vt:lpstr>Презентация PowerPoint</vt:lpstr>
      <vt:lpstr>Презентация PowerPoint</vt:lpstr>
      <vt:lpstr>Примерный алгоритм (структура) экспериментирования</vt:lpstr>
      <vt:lpstr>Заключение: важность детского экспериментирования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самообразования:</dc:title>
  <dc:creator>user</dc:creator>
  <cp:lastModifiedBy>Admin</cp:lastModifiedBy>
  <cp:revision>313</cp:revision>
  <dcterms:created xsi:type="dcterms:W3CDTF">2013-01-31T09:30:24Z</dcterms:created>
  <dcterms:modified xsi:type="dcterms:W3CDTF">2026-02-18T13:36:56Z</dcterms:modified>
</cp:coreProperties>
</file>